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60" r:id="rId4"/>
    <p:sldId id="264" r:id="rId5"/>
    <p:sldId id="261" r:id="rId6"/>
    <p:sldId id="265" r:id="rId7"/>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44208;&#44284;\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errBars>
            <c:errBarType val="both"/>
            <c:errValType val="cust"/>
            <c:noEndCap val="0"/>
            <c:plus>
              <c:numRef>
                <c:f>Sheet1!$V$51:$V$55</c:f>
                <c:numCache>
                  <c:formatCode>General</c:formatCode>
                  <c:ptCount val="5"/>
                  <c:pt idx="0">
                    <c:v>3.6755951898978267</c:v>
                  </c:pt>
                  <c:pt idx="1">
                    <c:v>4.5610671265980409</c:v>
                  </c:pt>
                  <c:pt idx="2">
                    <c:v>6.9759109321531163</c:v>
                  </c:pt>
                  <c:pt idx="3">
                    <c:v>2.5514701644346118</c:v>
                  </c:pt>
                  <c:pt idx="4">
                    <c:v>1.5716233645501685</c:v>
                  </c:pt>
                </c:numCache>
              </c:numRef>
            </c:plus>
            <c:minus>
              <c:numRef>
                <c:f>Sheet1!$V$51:$V$55</c:f>
                <c:numCache>
                  <c:formatCode>General</c:formatCode>
                  <c:ptCount val="5"/>
                  <c:pt idx="0">
                    <c:v>3.6755951898978267</c:v>
                  </c:pt>
                  <c:pt idx="1">
                    <c:v>4.5610671265980409</c:v>
                  </c:pt>
                  <c:pt idx="2">
                    <c:v>6.9759109321531163</c:v>
                  </c:pt>
                  <c:pt idx="3">
                    <c:v>2.5514701644346118</c:v>
                  </c:pt>
                  <c:pt idx="4">
                    <c:v>1.5716233645501685</c:v>
                  </c:pt>
                </c:numCache>
              </c:numRef>
            </c:minus>
          </c:errBars>
          <c:cat>
            <c:numRef>
              <c:f>Sheet1!$P$51:$P$55</c:f>
              <c:numCache>
                <c:formatCode>General</c:formatCode>
                <c:ptCount val="5"/>
                <c:pt idx="0">
                  <c:v>0</c:v>
                </c:pt>
                <c:pt idx="1">
                  <c:v>6.25</c:v>
                </c:pt>
                <c:pt idx="2">
                  <c:v>12.5</c:v>
                </c:pt>
                <c:pt idx="3">
                  <c:v>25</c:v>
                </c:pt>
                <c:pt idx="4">
                  <c:v>50</c:v>
                </c:pt>
              </c:numCache>
            </c:numRef>
          </c:cat>
          <c:val>
            <c:numRef>
              <c:f>Sheet1!$U$51:$U$55</c:f>
              <c:numCache>
                <c:formatCode>General</c:formatCode>
                <c:ptCount val="5"/>
                <c:pt idx="0">
                  <c:v>100</c:v>
                </c:pt>
                <c:pt idx="1">
                  <c:v>99.766666666666666</c:v>
                </c:pt>
                <c:pt idx="2">
                  <c:v>98.133333333333326</c:v>
                </c:pt>
                <c:pt idx="3">
                  <c:v>99.300000000000011</c:v>
                </c:pt>
                <c:pt idx="4">
                  <c:v>99.2</c:v>
                </c:pt>
              </c:numCache>
            </c:numRef>
          </c:val>
          <c:extLst>
            <c:ext xmlns:c16="http://schemas.microsoft.com/office/drawing/2014/chart" uri="{C3380CC4-5D6E-409C-BE32-E72D297353CC}">
              <c16:uniqueId val="{00000000-8E70-4858-BD7A-7B516BEDBB40}"/>
            </c:ext>
          </c:extLst>
        </c:ser>
        <c:dLbls>
          <c:showLegendKey val="0"/>
          <c:showVal val="0"/>
          <c:showCatName val="0"/>
          <c:showSerName val="0"/>
          <c:showPercent val="0"/>
          <c:showBubbleSize val="0"/>
        </c:dLbls>
        <c:gapWidth val="150"/>
        <c:axId val="43807872"/>
        <c:axId val="88641920"/>
      </c:barChart>
      <c:catAx>
        <c:axId val="43807872"/>
        <c:scaling>
          <c:orientation val="minMax"/>
        </c:scaling>
        <c:delete val="0"/>
        <c:axPos val="b"/>
        <c:title>
          <c:tx>
            <c:rich>
              <a:bodyPr/>
              <a:lstStyle/>
              <a:p>
                <a:pPr>
                  <a:defRPr b="0">
                    <a:latin typeface="Arial" panose="020B0604020202020204" pitchFamily="34" charset="0"/>
                    <a:cs typeface="Arial" panose="020B0604020202020204" pitchFamily="34" charset="0"/>
                  </a:defRPr>
                </a:pPr>
                <a:r>
                  <a:rPr lang="el-GR" altLang="en-US" b="0">
                    <a:latin typeface="Arial" panose="020B0604020202020204" pitchFamily="34" charset="0"/>
                    <a:cs typeface="Arial" panose="020B0604020202020204" pitchFamily="34" charset="0"/>
                  </a:rPr>
                  <a:t>μ</a:t>
                </a:r>
                <a:r>
                  <a:rPr lang="en-US" altLang="en-US" b="0">
                    <a:latin typeface="Arial" panose="020B0604020202020204" pitchFamily="34" charset="0"/>
                    <a:cs typeface="Arial" panose="020B0604020202020204" pitchFamily="34" charset="0"/>
                  </a:rPr>
                  <a:t>M probe</a:t>
                </a:r>
              </a:p>
            </c:rich>
          </c:tx>
          <c:overlay val="0"/>
        </c:title>
        <c:numFmt formatCode="General" sourceLinked="1"/>
        <c:majorTickMark val="out"/>
        <c:minorTickMark val="none"/>
        <c:tickLblPos val="nextTo"/>
        <c:crossAx val="88641920"/>
        <c:crosses val="autoZero"/>
        <c:auto val="1"/>
        <c:lblAlgn val="ctr"/>
        <c:lblOffset val="100"/>
        <c:noMultiLvlLbl val="0"/>
      </c:catAx>
      <c:valAx>
        <c:axId val="88641920"/>
        <c:scaling>
          <c:orientation val="minMax"/>
          <c:max val="120"/>
          <c:min val="0"/>
        </c:scaling>
        <c:delete val="0"/>
        <c:axPos val="l"/>
        <c:title>
          <c:tx>
            <c:rich>
              <a:bodyPr rot="-5400000" vert="horz"/>
              <a:lstStyle/>
              <a:p>
                <a:pPr>
                  <a:defRPr b="0">
                    <a:latin typeface="Arial" panose="020B0604020202020204" pitchFamily="34" charset="0"/>
                    <a:cs typeface="Arial" panose="020B0604020202020204" pitchFamily="34" charset="0"/>
                  </a:defRPr>
                </a:pPr>
                <a:r>
                  <a:rPr lang="en-US" altLang="en-US" b="0">
                    <a:latin typeface="Arial" panose="020B0604020202020204" pitchFamily="34" charset="0"/>
                    <a:cs typeface="Arial" panose="020B0604020202020204" pitchFamily="34" charset="0"/>
                  </a:rPr>
                  <a:t>cell viability %</a:t>
                </a:r>
              </a:p>
            </c:rich>
          </c:tx>
          <c:overlay val="0"/>
        </c:title>
        <c:numFmt formatCode="General" sourceLinked="1"/>
        <c:majorTickMark val="out"/>
        <c:minorTickMark val="none"/>
        <c:tickLblPos val="nextTo"/>
        <c:crossAx val="43807872"/>
        <c:crosses val="autoZero"/>
        <c:crossBetween val="between"/>
        <c:majorUnit val="20"/>
      </c:valAx>
    </c:plotArea>
    <c:plotVisOnly val="1"/>
    <c:dispBlanksAs val="gap"/>
    <c:showDLblsOverMax val="0"/>
  </c:chart>
  <c:spPr>
    <a:ln>
      <a:solidFill>
        <a:schemeClr val="tx1"/>
      </a:solid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A9B18F-52B8-4D41-8E6B-4097D0AC852C}" type="datetimeFigureOut">
              <a:rPr lang="ko-KR" altLang="en-US" smtClean="0"/>
              <a:t>2016-04-14</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F10DE-9F5E-4EE6-9636-755D9C51CE70}" type="slidenum">
              <a:rPr lang="ko-KR" altLang="en-US" smtClean="0"/>
              <a:t>‹#›</a:t>
            </a:fld>
            <a:endParaRPr lang="ko-KR" altLang="en-US"/>
          </a:p>
        </p:txBody>
      </p:sp>
    </p:spTree>
    <p:extLst>
      <p:ext uri="{BB962C8B-B14F-4D97-AF65-F5344CB8AC3E}">
        <p14:creationId xmlns:p14="http://schemas.microsoft.com/office/powerpoint/2010/main" val="78514047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95213B50-6EF3-4B70-8E3B-43AE324BC814}" type="slidenum">
              <a:rPr lang="ko-KR" altLang="en-US" smtClean="0"/>
              <a:t>4</a:t>
            </a:fld>
            <a:endParaRPr lang="ko-KR" altLang="en-US"/>
          </a:p>
        </p:txBody>
      </p:sp>
    </p:spTree>
    <p:extLst>
      <p:ext uri="{BB962C8B-B14F-4D97-AF65-F5344CB8AC3E}">
        <p14:creationId xmlns:p14="http://schemas.microsoft.com/office/powerpoint/2010/main" val="434435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876978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09841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078040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3034299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787273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98302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49399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126209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15363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28429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924284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1B05CE-FAA7-4146-8B00-64182B90ACDE}" type="datetimeFigureOut">
              <a:rPr lang="ko-KR" altLang="en-US" smtClean="0"/>
              <a:t>2016-04-14</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3435559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542" y="4941168"/>
            <a:ext cx="8592219" cy="954107"/>
          </a:xfrm>
          <a:prstGeom prst="rect">
            <a:avLst/>
          </a:prstGeom>
          <a:noFill/>
        </p:spPr>
        <p:txBody>
          <a:bodyPr wrap="square" rtlCol="0">
            <a:spAutoFit/>
          </a:bodyPr>
          <a:lstStyle/>
          <a:p>
            <a:pPr algn="just"/>
            <a:r>
              <a:rPr lang="en-US" altLang="ko-KR" sz="1400" dirty="0">
                <a:latin typeface="Arial" panose="020B0604020202020204" pitchFamily="34" charset="0"/>
                <a:cs typeface="Arial" panose="020B0604020202020204" pitchFamily="34" charset="0"/>
              </a:rPr>
              <a:t>Fluorescence property in the live cell. HeLa cells were incubated with 20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 ACS311 for 30 min and washed with DPBS and added (a) 0, (b) 30, (c)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 and (d) a</a:t>
            </a:r>
            <a:r>
              <a:rPr lang="en-US" altLang="ko-KR" sz="1400" dirty="0">
                <a:latin typeface="Arial" panose="020B0604020202020204" pitchFamily="34" charset="0"/>
                <a:ea typeface="맑은 고딕"/>
                <a:cs typeface="Arial" panose="020B0604020202020204" pitchFamily="34" charset="0"/>
              </a:rPr>
              <a:t>fter pretreatment with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a:t>
            </a:r>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add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a:t>
            </a:r>
            <a:r>
              <a:rPr lang="en-US" altLang="ko-KR" sz="1400" dirty="0">
                <a:latin typeface="Arial" panose="020B0604020202020204" pitchFamily="34" charset="0"/>
                <a:ea typeface="맑은 고딕"/>
                <a:cs typeface="Arial" panose="020B0604020202020204" pitchFamily="34" charset="0"/>
              </a:rPr>
              <a:t> for 30 min. Fluorescence images were acquired by confocal microscopy. Ex. 405 nm/ </a:t>
            </a:r>
            <a:r>
              <a:rPr lang="en-US" altLang="ko-KR" sz="1400" dirty="0" err="1">
                <a:latin typeface="Arial" panose="020B0604020202020204" pitchFamily="34" charset="0"/>
                <a:ea typeface="맑은 고딕"/>
                <a:cs typeface="Arial" panose="020B0604020202020204" pitchFamily="34" charset="0"/>
              </a:rPr>
              <a:t>em</a:t>
            </a:r>
            <a:r>
              <a:rPr lang="en-US" altLang="ko-KR" sz="1400" dirty="0">
                <a:latin typeface="Arial" panose="020B0604020202020204" pitchFamily="34" charset="0"/>
                <a:ea typeface="맑은 고딕"/>
                <a:cs typeface="Arial" panose="020B0604020202020204" pitchFamily="34" charset="0"/>
              </a:rPr>
              <a:t>. 430 – 455 nm. Scale bar : </a:t>
            </a:r>
            <a:r>
              <a:rPr lang="en-US" altLang="ko-KR" sz="1400" dirty="0">
                <a:latin typeface="Arial" panose="020B0604020202020204" pitchFamily="34" charset="0"/>
                <a:cs typeface="Arial" panose="020B0604020202020204" pitchFamily="34" charset="0"/>
              </a:rPr>
              <a:t>10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a:t>
            </a:r>
            <a:r>
              <a:rPr lang="en-US" altLang="ko-KR" sz="1400" dirty="0">
                <a:latin typeface="Arial" panose="020B0604020202020204" pitchFamily="34" charset="0"/>
                <a:ea typeface="맑은 고딕"/>
                <a:cs typeface="Arial" panose="020B0604020202020204" pitchFamily="34" charset="0"/>
              </a:rPr>
              <a:t>  </a:t>
            </a:r>
            <a:endParaRPr lang="ko-KR" altLang="en-US" sz="1400" dirty="0">
              <a:latin typeface="Arial" panose="020B0604020202020204" pitchFamily="34" charset="0"/>
              <a:cs typeface="Arial" panose="020B0604020202020204" pitchFamily="34" charset="0"/>
            </a:endParaRPr>
          </a:p>
        </p:txBody>
      </p:sp>
      <p:sp>
        <p:nvSpPr>
          <p:cNvPr id="4" name="TextBox 3"/>
          <p:cNvSpPr txBox="1"/>
          <p:nvPr/>
        </p:nvSpPr>
        <p:spPr>
          <a:xfrm>
            <a:off x="467544" y="6237312"/>
            <a:ext cx="3357009" cy="307777"/>
          </a:xfrm>
          <a:prstGeom prst="rect">
            <a:avLst/>
          </a:prstGeom>
          <a:noFill/>
        </p:spPr>
        <p:txBody>
          <a:bodyPr wrap="none" rtlCol="0">
            <a:spAutoFit/>
          </a:bodyPr>
          <a:lstStyle/>
          <a:p>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scavenger (ref</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1)</a:t>
            </a:r>
            <a:endParaRPr lang="ko-KR" altLang="en-US" sz="1400" dirty="0">
              <a:latin typeface="Arial" panose="020B0604020202020204" pitchFamily="34" charset="0"/>
              <a:cs typeface="Arial" panose="020B0604020202020204" pitchFamily="34" charset="0"/>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301"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301"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932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337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22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22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80928" y="295332"/>
            <a:ext cx="304892" cy="369332"/>
          </a:xfrm>
          <a:prstGeom prst="rect">
            <a:avLst/>
          </a:prstGeom>
          <a:noFill/>
        </p:spPr>
        <p:txBody>
          <a:bodyPr wrap="none" rtlCol="0">
            <a:spAutoFit/>
          </a:bodyPr>
          <a:lstStyle/>
          <a:p>
            <a:r>
              <a:rPr lang="en-US" altLang="ko-KR" dirty="0">
                <a:solidFill>
                  <a:schemeClr val="bg1"/>
                </a:solidFill>
              </a:rPr>
              <a:t>a</a:t>
            </a:r>
            <a:endParaRPr lang="ko-KR" altLang="en-US" dirty="0">
              <a:solidFill>
                <a:schemeClr val="bg1"/>
              </a:solidFill>
            </a:endParaRPr>
          </a:p>
        </p:txBody>
      </p:sp>
      <p:sp>
        <p:nvSpPr>
          <p:cNvPr id="13" name="TextBox 12"/>
          <p:cNvSpPr txBox="1"/>
          <p:nvPr/>
        </p:nvSpPr>
        <p:spPr>
          <a:xfrm>
            <a:off x="2627784" y="332656"/>
            <a:ext cx="322524" cy="369332"/>
          </a:xfrm>
          <a:prstGeom prst="rect">
            <a:avLst/>
          </a:prstGeom>
          <a:noFill/>
        </p:spPr>
        <p:txBody>
          <a:bodyPr wrap="none" rtlCol="0">
            <a:spAutoFit/>
          </a:bodyPr>
          <a:lstStyle/>
          <a:p>
            <a:r>
              <a:rPr lang="en-US" altLang="ko-KR" dirty="0">
                <a:solidFill>
                  <a:schemeClr val="bg1"/>
                </a:solidFill>
              </a:rPr>
              <a:t>b</a:t>
            </a:r>
            <a:endParaRPr lang="ko-KR" altLang="en-US" dirty="0">
              <a:solidFill>
                <a:schemeClr val="bg1"/>
              </a:solidFill>
            </a:endParaRPr>
          </a:p>
        </p:txBody>
      </p:sp>
      <p:sp>
        <p:nvSpPr>
          <p:cNvPr id="14" name="TextBox 13"/>
          <p:cNvSpPr txBox="1"/>
          <p:nvPr/>
        </p:nvSpPr>
        <p:spPr>
          <a:xfrm>
            <a:off x="4601046" y="288641"/>
            <a:ext cx="293670" cy="369332"/>
          </a:xfrm>
          <a:prstGeom prst="rect">
            <a:avLst/>
          </a:prstGeom>
          <a:noFill/>
        </p:spPr>
        <p:txBody>
          <a:bodyPr wrap="none" rtlCol="0">
            <a:spAutoFit/>
          </a:bodyPr>
          <a:lstStyle/>
          <a:p>
            <a:r>
              <a:rPr lang="en-US" altLang="ko-KR" dirty="0">
                <a:solidFill>
                  <a:schemeClr val="bg1"/>
                </a:solidFill>
              </a:rPr>
              <a:t>c</a:t>
            </a:r>
            <a:endParaRPr lang="ko-KR" altLang="en-US" dirty="0">
              <a:solidFill>
                <a:schemeClr val="bg1"/>
              </a:solidFill>
            </a:endParaRPr>
          </a:p>
        </p:txBody>
      </p:sp>
      <p:sp>
        <p:nvSpPr>
          <p:cNvPr id="15" name="TextBox 14"/>
          <p:cNvSpPr txBox="1"/>
          <p:nvPr/>
        </p:nvSpPr>
        <p:spPr>
          <a:xfrm>
            <a:off x="6588224" y="332656"/>
            <a:ext cx="324128" cy="369332"/>
          </a:xfrm>
          <a:prstGeom prst="rect">
            <a:avLst/>
          </a:prstGeom>
          <a:noFill/>
        </p:spPr>
        <p:txBody>
          <a:bodyPr wrap="none" rtlCol="0">
            <a:spAutoFit/>
          </a:bodyPr>
          <a:lstStyle/>
          <a:p>
            <a:r>
              <a:rPr lang="en-US" altLang="ko-KR" dirty="0">
                <a:solidFill>
                  <a:schemeClr val="bg1"/>
                </a:solidFill>
              </a:rPr>
              <a:t>d</a:t>
            </a:r>
            <a:endParaRPr lang="ko-KR" altLang="en-US" dirty="0">
              <a:solidFill>
                <a:schemeClr val="bg1"/>
              </a:solidFill>
            </a:endParaRPr>
          </a:p>
        </p:txBody>
      </p:sp>
      <p:cxnSp>
        <p:nvCxnSpPr>
          <p:cNvPr id="6" name="직선 연결선 5"/>
          <p:cNvCxnSpPr/>
          <p:nvPr/>
        </p:nvCxnSpPr>
        <p:spPr>
          <a:xfrm>
            <a:off x="8156378" y="2088841"/>
            <a:ext cx="2160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69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02225" y="5013176"/>
            <a:ext cx="8724939" cy="1169551"/>
          </a:xfrm>
          <a:prstGeom prst="rect">
            <a:avLst/>
          </a:prstGeom>
          <a:noFill/>
        </p:spPr>
        <p:txBody>
          <a:bodyPr wrap="square" rtlCol="0">
            <a:spAutoFit/>
          </a:bodyPr>
          <a:lstStyle/>
          <a:p>
            <a:pPr algn="just"/>
            <a:r>
              <a:rPr lang="en-US" altLang="ko-KR" sz="1400" dirty="0">
                <a:latin typeface="Arial" panose="020B0604020202020204" pitchFamily="34" charset="0"/>
                <a:cs typeface="Arial" panose="020B0604020202020204" pitchFamily="34" charset="0"/>
              </a:rPr>
              <a:t>Detection of ONOO made by immune reaction in the macrophage. RAW 264.7 cells were treated with (a) no, (b) 1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g/ml LPS 16hr, 50 ng/ml interferon-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4hr, (c), LPS, IFN-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+ 100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a:t>
            </a:r>
            <a:r>
              <a:rPr lang="en-US" altLang="ko-KR" sz="1400" dirty="0">
                <a:latin typeface="맑은 고딕"/>
                <a:ea typeface="맑은 고딕"/>
                <a:cs typeface="Arial" panose="020B0604020202020204" pitchFamily="34" charset="0"/>
              </a:rPr>
              <a:t> </a:t>
            </a:r>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and (d) LPS, IFN-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+ 100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a:t>
            </a:r>
            <a:r>
              <a:rPr lang="en-US" altLang="ko-KR" sz="1400" dirty="0">
                <a:latin typeface="맑은 고딕"/>
                <a:ea typeface="맑은 고딕"/>
                <a:cs typeface="Arial" panose="020B0604020202020204" pitchFamily="34" charset="0"/>
              </a:rPr>
              <a:t> </a:t>
            </a:r>
            <a:r>
              <a:rPr lang="en-US" altLang="ko-KR" sz="1400" dirty="0">
                <a:latin typeface="Arial" panose="020B0604020202020204" pitchFamily="34" charset="0"/>
                <a:cs typeface="Arial" panose="020B0604020202020204" pitchFamily="34" charset="0"/>
              </a:rPr>
              <a:t>uric acid. The cells were stained with 20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cs typeface="Arial" panose="020B0604020202020204" pitchFamily="34" charset="0"/>
              </a:rPr>
              <a:t>M ACS311 for 30 min and washed with DPBS and imaged by confocal microscopy. Ex. 405 nm/ </a:t>
            </a:r>
            <a:r>
              <a:rPr lang="en-US" altLang="ko-KR" sz="1400" dirty="0" err="1">
                <a:latin typeface="Arial" panose="020B0604020202020204" pitchFamily="34" charset="0"/>
                <a:cs typeface="Arial" panose="020B0604020202020204" pitchFamily="34" charset="0"/>
              </a:rPr>
              <a:t>em</a:t>
            </a:r>
            <a:r>
              <a:rPr lang="en-US" altLang="ko-KR" sz="1400" dirty="0">
                <a:latin typeface="Arial" panose="020B0604020202020204" pitchFamily="34" charset="0"/>
                <a:cs typeface="Arial" panose="020B0604020202020204" pitchFamily="34" charset="0"/>
              </a:rPr>
              <a:t>. 430 – 455 nm. Scale bar : 10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a:t>
            </a:r>
            <a:endParaRPr lang="ko-KR" altLang="en-US" sz="1400" dirty="0">
              <a:latin typeface="Arial" panose="020B0604020202020204" pitchFamily="34" charset="0"/>
              <a:cs typeface="Arial" panose="020B0604020202020204" pitchFamily="34" charset="0"/>
            </a:endParaRPr>
          </a:p>
          <a:p>
            <a:pPr algn="just"/>
            <a:endParaRPr lang="ko-KR" altLang="en-US" sz="1400" dirty="0">
              <a:latin typeface="Arial" panose="020B0604020202020204" pitchFamily="34" charset="0"/>
              <a:cs typeface="Arial" panose="020B0604020202020204" pitchFamily="34" charset="0"/>
            </a:endParaRPr>
          </a:p>
        </p:txBody>
      </p:sp>
      <p:sp>
        <p:nvSpPr>
          <p:cNvPr id="19" name="TextBox 18"/>
          <p:cNvSpPr txBox="1"/>
          <p:nvPr/>
        </p:nvSpPr>
        <p:spPr>
          <a:xfrm>
            <a:off x="467544" y="6237312"/>
            <a:ext cx="5038559" cy="523220"/>
          </a:xfrm>
          <a:prstGeom prst="rect">
            <a:avLst/>
          </a:prstGeom>
          <a:noFill/>
        </p:spPr>
        <p:txBody>
          <a:bodyPr wrap="none" rtlCol="0">
            <a:spAutoFit/>
          </a:bodyPr>
          <a:lstStyle/>
          <a:p>
            <a:r>
              <a:rPr lang="en-US" altLang="ko-KR" sz="1400" dirty="0">
                <a:latin typeface="Arial" panose="020B0604020202020204" pitchFamily="34" charset="0"/>
                <a:cs typeface="Arial" panose="020B0604020202020204" pitchFamily="34" charset="0"/>
              </a:rPr>
              <a:t>LPS, IFN-</a:t>
            </a:r>
            <a:r>
              <a:rPr lang="el-GR" altLang="ko-KR" sz="1400" dirty="0">
                <a:latin typeface="Arial" panose="020B0604020202020204" pitchFamily="34" charset="0"/>
                <a:cs typeface="Arial" panose="020B0604020202020204" pitchFamily="34" charset="0"/>
              </a:rPr>
              <a:t> γ</a:t>
            </a:r>
            <a:r>
              <a:rPr lang="en-US" altLang="ko-KR" sz="1400" dirty="0">
                <a:latin typeface="Arial" panose="020B0604020202020204" pitchFamily="34" charset="0"/>
                <a:cs typeface="Arial" panose="020B0604020202020204" pitchFamily="34" charset="0"/>
              </a:rPr>
              <a:t> : induce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formation in the cell (ref 2)</a:t>
            </a:r>
          </a:p>
          <a:p>
            <a:r>
              <a:rPr lang="en-US" altLang="ko-KR" sz="1400" dirty="0">
                <a:latin typeface="Arial" panose="020B0604020202020204" pitchFamily="34" charset="0"/>
                <a:cs typeface="Arial" panose="020B0604020202020204" pitchFamily="34" charset="0"/>
              </a:rPr>
              <a:t>Uric acid  :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scavenger (ref</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3)</a:t>
            </a:r>
            <a:endParaRPr lang="ko-KR" altLang="en-US" sz="1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3577" y="30005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6217" y="219092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741" y="30005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6015" y="218828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0539" y="291281"/>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0539" y="218159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251" y="29336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560" y="219092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24942" y="248677"/>
            <a:ext cx="304892" cy="369332"/>
          </a:xfrm>
          <a:prstGeom prst="rect">
            <a:avLst/>
          </a:prstGeom>
          <a:noFill/>
        </p:spPr>
        <p:txBody>
          <a:bodyPr wrap="none" rtlCol="0">
            <a:spAutoFit/>
          </a:bodyPr>
          <a:lstStyle/>
          <a:p>
            <a:r>
              <a:rPr lang="en-US" altLang="ko-KR" dirty="0">
                <a:solidFill>
                  <a:schemeClr val="bg1"/>
                </a:solidFill>
              </a:rPr>
              <a:t>a</a:t>
            </a:r>
            <a:endParaRPr lang="ko-KR" altLang="en-US" dirty="0">
              <a:solidFill>
                <a:schemeClr val="bg1"/>
              </a:solidFill>
            </a:endParaRPr>
          </a:p>
        </p:txBody>
      </p:sp>
      <p:sp>
        <p:nvSpPr>
          <p:cNvPr id="14" name="TextBox 13"/>
          <p:cNvSpPr txBox="1"/>
          <p:nvPr/>
        </p:nvSpPr>
        <p:spPr>
          <a:xfrm>
            <a:off x="2637115" y="286001"/>
            <a:ext cx="322524" cy="369332"/>
          </a:xfrm>
          <a:prstGeom prst="rect">
            <a:avLst/>
          </a:prstGeom>
          <a:noFill/>
        </p:spPr>
        <p:txBody>
          <a:bodyPr wrap="none" rtlCol="0">
            <a:spAutoFit/>
          </a:bodyPr>
          <a:lstStyle/>
          <a:p>
            <a:r>
              <a:rPr lang="en-US" altLang="ko-KR" dirty="0">
                <a:solidFill>
                  <a:schemeClr val="bg1"/>
                </a:solidFill>
              </a:rPr>
              <a:t>b</a:t>
            </a:r>
            <a:endParaRPr lang="ko-KR" altLang="en-US" dirty="0">
              <a:solidFill>
                <a:schemeClr val="bg1"/>
              </a:solidFill>
            </a:endParaRPr>
          </a:p>
        </p:txBody>
      </p:sp>
      <p:sp>
        <p:nvSpPr>
          <p:cNvPr id="15" name="TextBox 14"/>
          <p:cNvSpPr txBox="1"/>
          <p:nvPr/>
        </p:nvSpPr>
        <p:spPr>
          <a:xfrm>
            <a:off x="4629039" y="260648"/>
            <a:ext cx="293670" cy="369332"/>
          </a:xfrm>
          <a:prstGeom prst="rect">
            <a:avLst/>
          </a:prstGeom>
          <a:noFill/>
        </p:spPr>
        <p:txBody>
          <a:bodyPr wrap="none" rtlCol="0">
            <a:spAutoFit/>
          </a:bodyPr>
          <a:lstStyle/>
          <a:p>
            <a:r>
              <a:rPr lang="en-US" altLang="ko-KR" dirty="0">
                <a:solidFill>
                  <a:schemeClr val="bg1"/>
                </a:solidFill>
              </a:rPr>
              <a:t>c</a:t>
            </a:r>
            <a:endParaRPr lang="ko-KR" altLang="en-US" dirty="0">
              <a:solidFill>
                <a:schemeClr val="bg1"/>
              </a:solidFill>
            </a:endParaRPr>
          </a:p>
        </p:txBody>
      </p:sp>
      <p:sp>
        <p:nvSpPr>
          <p:cNvPr id="16" name="TextBox 15"/>
          <p:cNvSpPr txBox="1"/>
          <p:nvPr/>
        </p:nvSpPr>
        <p:spPr>
          <a:xfrm>
            <a:off x="6606886" y="295332"/>
            <a:ext cx="324128" cy="369332"/>
          </a:xfrm>
          <a:prstGeom prst="rect">
            <a:avLst/>
          </a:prstGeom>
          <a:noFill/>
        </p:spPr>
        <p:txBody>
          <a:bodyPr wrap="none" rtlCol="0">
            <a:spAutoFit/>
          </a:bodyPr>
          <a:lstStyle/>
          <a:p>
            <a:r>
              <a:rPr lang="en-US" altLang="ko-KR" dirty="0">
                <a:solidFill>
                  <a:schemeClr val="bg1"/>
                </a:solidFill>
              </a:rPr>
              <a:t>d</a:t>
            </a:r>
            <a:endParaRPr lang="ko-KR" altLang="en-US" dirty="0">
              <a:solidFill>
                <a:schemeClr val="bg1"/>
              </a:solidFill>
            </a:endParaRPr>
          </a:p>
        </p:txBody>
      </p:sp>
      <p:cxnSp>
        <p:nvCxnSpPr>
          <p:cNvPr id="17" name="직선 연결선 16"/>
          <p:cNvCxnSpPr/>
          <p:nvPr/>
        </p:nvCxnSpPr>
        <p:spPr>
          <a:xfrm>
            <a:off x="8165709" y="2042186"/>
            <a:ext cx="2160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60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548883" y="4595609"/>
            <a:ext cx="8036903" cy="523220"/>
          </a:xfrm>
          <a:prstGeom prst="rect">
            <a:avLst/>
          </a:prstGeom>
        </p:spPr>
        <p:txBody>
          <a:bodyPr wrap="square">
            <a:spAutoFit/>
          </a:bodyPr>
          <a:lstStyle/>
          <a:p>
            <a:pPr algn="just" latinLnBrk="0"/>
            <a:r>
              <a:rPr kumimoji="1" lang="en-US" altLang="ko-KR" sz="1400" dirty="0">
                <a:latin typeface="Arial" pitchFamily="34" charset="0"/>
                <a:ea typeface="맑은 고딕" pitchFamily="50" charset="-127"/>
                <a:cs typeface="Arial" pitchFamily="34" charset="0"/>
              </a:rPr>
              <a:t>HeLa cells were incubated with each concentration of probe for 24hr. Cell viability was assayed by MTT test. </a:t>
            </a:r>
            <a:r>
              <a:rPr lang="en-US" altLang="ko-KR" sz="1400" dirty="0">
                <a:latin typeface="Arial" panose="020B0604020202020204" pitchFamily="34" charset="0"/>
                <a:cs typeface="Arial" panose="020B0604020202020204" pitchFamily="34" charset="0"/>
              </a:rPr>
              <a:t>Results are expressed as mean ± standard deviation of three independent experiments.</a:t>
            </a:r>
          </a:p>
        </p:txBody>
      </p:sp>
      <p:graphicFrame>
        <p:nvGraphicFramePr>
          <p:cNvPr id="3" name="차트 2"/>
          <p:cNvGraphicFramePr>
            <a:graphicFrameLocks/>
          </p:cNvGraphicFramePr>
          <p:nvPr>
            <p:extLst>
              <p:ext uri="{D42A27DB-BD31-4B8C-83A1-F6EECF244321}">
                <p14:modId xmlns:p14="http://schemas.microsoft.com/office/powerpoint/2010/main" val="1711705769"/>
              </p:ext>
            </p:extLst>
          </p:nvPr>
        </p:nvGraphicFramePr>
        <p:xfrm>
          <a:off x="2279650" y="1484784"/>
          <a:ext cx="4584700" cy="27633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360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251520" y="548680"/>
            <a:ext cx="8640960" cy="4524315"/>
          </a:xfrm>
          <a:prstGeom prst="rect">
            <a:avLst/>
          </a:prstGeom>
        </p:spPr>
        <p:txBody>
          <a:bodyPr wrap="square">
            <a:spAutoFit/>
          </a:bodyPr>
          <a:lstStyle/>
          <a:p>
            <a:pPr algn="just"/>
            <a:r>
              <a:rPr lang="ko-KR" altLang="ko-KR" sz="1200" b="1" dirty="0">
                <a:latin typeface="Arial" panose="020B0604020202020204" pitchFamily="34" charset="0"/>
                <a:cs typeface="Arial" panose="020B0604020202020204" pitchFamily="34" charset="0"/>
              </a:rPr>
              <a:t>Materials and methods</a:t>
            </a:r>
            <a:endParaRPr lang="en-US" altLang="ko-KR" sz="1200" b="1"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Cell culture</a:t>
            </a:r>
            <a:endParaRPr lang="ko-KR"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HeLa cells (human epithelial adenocarcinoma) and RAW 264.7 cells (mouse macrophage cell) were obtained from Korean Cell Line Bank (Seoul, Korea). Cells were cultured in RPMI 1640 (Roswell Park Memorial Institute) supplemented with heat-inactivated 10 % fetal bovine serum, 100 U/ml penicillin and 100 U/ml streptomycin. All cells were kept in 5 % CO</a:t>
            </a:r>
            <a:r>
              <a:rPr lang="en-US" altLang="ko-KR" sz="1200" baseline="-25000" dirty="0">
                <a:latin typeface="Arial" panose="020B0604020202020204" pitchFamily="34" charset="0"/>
                <a:cs typeface="Arial" panose="020B0604020202020204" pitchFamily="34" charset="0"/>
              </a:rPr>
              <a:t>2</a:t>
            </a:r>
            <a:r>
              <a:rPr lang="en-US" altLang="ko-KR" sz="1200" dirty="0">
                <a:latin typeface="Arial" panose="020B0604020202020204" pitchFamily="34" charset="0"/>
                <a:cs typeface="Arial" panose="020B0604020202020204" pitchFamily="34" charset="0"/>
              </a:rPr>
              <a:t> at 37 </a:t>
            </a:r>
            <a:r>
              <a:rPr lang="ko-KR" altLang="ko-KR" sz="1200" dirty="0">
                <a:latin typeface="Arial" panose="020B0604020202020204" pitchFamily="34" charset="0"/>
                <a:cs typeface="Arial" panose="020B0604020202020204" pitchFamily="34" charset="0"/>
              </a:rPr>
              <a:t>℃</a:t>
            </a:r>
            <a:r>
              <a:rPr lang="en-US" altLang="ko-KR" sz="1200" dirty="0">
                <a:latin typeface="Arial" panose="020B0604020202020204" pitchFamily="34" charset="0"/>
                <a:cs typeface="Arial" panose="020B0604020202020204" pitchFamily="34" charset="0"/>
              </a:rPr>
              <a:t>.</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 </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Confocal microscopy imaging</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Cells were seeded in a 35-mm glass bottomed dishes at a density of 3 X 10</a:t>
            </a:r>
            <a:r>
              <a:rPr lang="en-US" altLang="ko-KR" sz="1200" baseline="30000" dirty="0">
                <a:latin typeface="Arial" panose="020B0604020202020204" pitchFamily="34" charset="0"/>
                <a:cs typeface="Arial" panose="020B0604020202020204" pitchFamily="34" charset="0"/>
              </a:rPr>
              <a:t>5</a:t>
            </a:r>
            <a:r>
              <a:rPr lang="en-US" altLang="ko-KR" sz="1200" dirty="0">
                <a:latin typeface="Arial" panose="020B0604020202020204" pitchFamily="34" charset="0"/>
                <a:cs typeface="Arial" panose="020B0604020202020204" pitchFamily="34" charset="0"/>
              </a:rPr>
              <a:t> cells per dish in culture media. After 24h, HeLa cells were incubated with 20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ACS311 for 30 min and washed with DPBS and added 0, 30,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ONOO- for 30 min and to test inhibition, cells were pretreated with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t>
            </a:r>
            <a:r>
              <a:rPr lang="en-US" altLang="ko-KR" sz="1200" dirty="0" err="1">
                <a:latin typeface="Arial" panose="020B0604020202020204" pitchFamily="34" charset="0"/>
                <a:cs typeface="Arial" panose="020B0604020202020204" pitchFamily="34" charset="0"/>
              </a:rPr>
              <a:t>ebselen</a:t>
            </a:r>
            <a:r>
              <a:rPr lang="en-US" altLang="ko-KR" sz="1200" dirty="0">
                <a:latin typeface="Arial" panose="020B0604020202020204" pitchFamily="34" charset="0"/>
                <a:cs typeface="Arial" panose="020B0604020202020204" pitchFamily="34" charset="0"/>
              </a:rPr>
              <a:t> and then added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ONOO- for 30 min. </a:t>
            </a:r>
          </a:p>
          <a:p>
            <a:pPr algn="just" latinLnBrk="0"/>
            <a:r>
              <a:rPr lang="en-US" altLang="ko-KR" sz="1200" dirty="0">
                <a:latin typeface="Arial" panose="020B0604020202020204" pitchFamily="34" charset="0"/>
                <a:cs typeface="Arial" panose="020B0604020202020204" pitchFamily="34" charset="0"/>
              </a:rPr>
              <a:t>For RAW 264.7 cells, 1 </a:t>
            </a:r>
            <a:r>
              <a:rPr lang="en-US" altLang="ko-KR" sz="1200" dirty="0" err="1">
                <a:latin typeface="Arial" panose="020B0604020202020204" pitchFamily="34" charset="0"/>
                <a:cs typeface="Arial" panose="020B0604020202020204" pitchFamily="34" charset="0"/>
              </a:rPr>
              <a:t>μg</a:t>
            </a:r>
            <a:r>
              <a:rPr lang="en-US" altLang="ko-KR" sz="1200" dirty="0">
                <a:latin typeface="Arial" panose="020B0604020202020204" pitchFamily="34" charset="0"/>
                <a:cs typeface="Arial" panose="020B0604020202020204" pitchFamily="34" charset="0"/>
              </a:rPr>
              <a:t>/ml LPS (lipopolysaccharide) treated to the media for 16 h, 50 ng/ml IFN-γ (interferon-gamma) for 4 h and to test inhibition, cells were pretreated with 100 </a:t>
            </a:r>
            <a:r>
              <a:rPr lang="el-GR" altLang="ko-KR" sz="1200" dirty="0">
                <a:latin typeface="Arial" panose="020B0604020202020204" pitchFamily="34" charset="0"/>
                <a:ea typeface="맑은 고딕"/>
                <a:cs typeface="Arial" panose="020B0604020202020204" pitchFamily="34" charset="0"/>
              </a:rPr>
              <a:t>μ</a:t>
            </a:r>
            <a:r>
              <a:rPr lang="en-US" altLang="ko-KR" sz="1200" dirty="0">
                <a:latin typeface="Arial" panose="020B0604020202020204" pitchFamily="34" charset="0"/>
                <a:ea typeface="맑은 고딕"/>
                <a:cs typeface="Arial" panose="020B0604020202020204" pitchFamily="34" charset="0"/>
              </a:rPr>
              <a:t>M </a:t>
            </a:r>
            <a:r>
              <a:rPr lang="en-US" altLang="ko-KR" sz="1200" dirty="0" err="1">
                <a:latin typeface="Arial" panose="020B0604020202020204" pitchFamily="34" charset="0"/>
                <a:ea typeface="맑은 고딕"/>
                <a:cs typeface="Arial" panose="020B0604020202020204" pitchFamily="34" charset="0"/>
              </a:rPr>
              <a:t>ebselen</a:t>
            </a:r>
            <a:r>
              <a:rPr lang="en-US" altLang="ko-KR" sz="1200" dirty="0">
                <a:latin typeface="Arial" panose="020B0604020202020204" pitchFamily="34" charset="0"/>
                <a:ea typeface="맑은 고딕"/>
                <a:cs typeface="Arial" panose="020B0604020202020204" pitchFamily="34" charset="0"/>
              </a:rPr>
              <a:t> or 100 </a:t>
            </a:r>
            <a:r>
              <a:rPr lang="el-GR" altLang="ko-KR" sz="1200" dirty="0">
                <a:latin typeface="Arial" panose="020B0604020202020204" pitchFamily="34" charset="0"/>
                <a:ea typeface="맑은 고딕"/>
                <a:cs typeface="Arial" panose="020B0604020202020204" pitchFamily="34" charset="0"/>
              </a:rPr>
              <a:t>μ</a:t>
            </a:r>
            <a:r>
              <a:rPr lang="en-US" altLang="ko-KR" sz="1200" dirty="0">
                <a:latin typeface="Arial" panose="020B0604020202020204" pitchFamily="34" charset="0"/>
                <a:ea typeface="맑은 고딕"/>
                <a:cs typeface="Arial" panose="020B0604020202020204" pitchFamily="34" charset="0"/>
              </a:rPr>
              <a:t>M uric acid. After incubation, cells were treated with 2</a:t>
            </a:r>
            <a:r>
              <a:rPr lang="en-US" altLang="ko-KR" sz="1200" dirty="0">
                <a:latin typeface="Arial" panose="020B0604020202020204" pitchFamily="34" charset="0"/>
                <a:cs typeface="Arial" panose="020B0604020202020204" pitchFamily="34" charset="0"/>
              </a:rPr>
              <a:t>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ACS311 for 30 min and washed with DPBS and acquired cell images by confocal laser scanning microscopy (FV1200, Olympus, Japan). Cells were excited by a 405 nm diode laser and detected at BA 430–455 nm. </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 </a:t>
            </a:r>
            <a:endParaRPr lang="ko-KR" altLang="ko-KR" sz="1200" dirty="0">
              <a:latin typeface="Arial" panose="020B0604020202020204" pitchFamily="34" charset="0"/>
              <a:cs typeface="Arial" panose="020B0604020202020204" pitchFamily="34" charset="0"/>
            </a:endParaRPr>
          </a:p>
          <a:p>
            <a:pPr algn="just" latinLnBrk="0"/>
            <a:r>
              <a:rPr lang="ko-KR" altLang="ko-KR" sz="1200" dirty="0">
                <a:latin typeface="Arial" panose="020B0604020202020204" pitchFamily="34" charset="0"/>
                <a:cs typeface="Arial" panose="020B0604020202020204" pitchFamily="34" charset="0"/>
              </a:rPr>
              <a:t> Cytotoxicity test</a:t>
            </a:r>
          </a:p>
          <a:p>
            <a:pPr algn="just" latinLnBrk="0"/>
            <a:r>
              <a:rPr lang="en-US" altLang="ko-KR" sz="1200" dirty="0">
                <a:latin typeface="Arial" panose="020B0604020202020204" pitchFamily="34" charset="0"/>
                <a:cs typeface="Arial" panose="020B0604020202020204" pitchFamily="34" charset="0"/>
              </a:rPr>
              <a:t>Cells were seeded in a 96-well plate with culture media. After overnight culture, cells were incubated with each concentration of sample for 24 h. To identify cell viability, reagents were removed and 0.5 mg/ml of MTT (Sigma) media was added to the cells and incubated for 4 </a:t>
            </a:r>
            <a:r>
              <a:rPr lang="en-US" altLang="ko-KR" sz="1200" dirty="0" err="1">
                <a:latin typeface="Arial" panose="020B0604020202020204" pitchFamily="34" charset="0"/>
                <a:cs typeface="Arial" panose="020B0604020202020204" pitchFamily="34" charset="0"/>
              </a:rPr>
              <a:t>hr</a:t>
            </a:r>
            <a:r>
              <a:rPr lang="en-US" altLang="ko-KR" sz="1200" dirty="0">
                <a:latin typeface="Arial" panose="020B0604020202020204" pitchFamily="34" charset="0"/>
                <a:cs typeface="Arial" panose="020B0604020202020204" pitchFamily="34" charset="0"/>
              </a:rPr>
              <a:t> at 37 </a:t>
            </a:r>
            <a:r>
              <a:rPr lang="ko-KR" altLang="ko-KR" sz="1200" dirty="0">
                <a:latin typeface="Arial" panose="020B0604020202020204" pitchFamily="34" charset="0"/>
                <a:cs typeface="Arial" panose="020B0604020202020204" pitchFamily="34" charset="0"/>
              </a:rPr>
              <a:t>℃</a:t>
            </a:r>
            <a:r>
              <a:rPr lang="en-US" altLang="ko-KR" sz="1200" dirty="0">
                <a:latin typeface="Arial" panose="020B0604020202020204" pitchFamily="34" charset="0"/>
                <a:cs typeface="Arial" panose="020B0604020202020204" pitchFamily="34" charset="0"/>
              </a:rPr>
              <a:t> CO</a:t>
            </a:r>
            <a:r>
              <a:rPr lang="en-US" altLang="ko-KR" sz="1200" baseline="-25000" dirty="0">
                <a:latin typeface="Arial" panose="020B0604020202020204" pitchFamily="34" charset="0"/>
                <a:cs typeface="Arial" panose="020B0604020202020204" pitchFamily="34" charset="0"/>
              </a:rPr>
              <a:t>2</a:t>
            </a:r>
            <a:r>
              <a:rPr lang="en-US" altLang="ko-KR" sz="1200" dirty="0">
                <a:latin typeface="Arial" panose="020B0604020202020204" pitchFamily="34" charset="0"/>
                <a:cs typeface="Arial" panose="020B0604020202020204" pitchFamily="34" charset="0"/>
              </a:rPr>
              <a:t> incubator and the produced formazan was dissolved in 0.1 ml of </a:t>
            </a:r>
            <a:r>
              <a:rPr lang="en-US" altLang="ko-KR" sz="1200" dirty="0" err="1">
                <a:latin typeface="Arial" panose="020B0604020202020204" pitchFamily="34" charset="0"/>
                <a:cs typeface="Arial" panose="020B0604020202020204" pitchFamily="34" charset="0"/>
              </a:rPr>
              <a:t>dimethylsulfoxide</a:t>
            </a:r>
            <a:r>
              <a:rPr lang="en-US" altLang="ko-KR" sz="1200" dirty="0">
                <a:latin typeface="Arial" panose="020B0604020202020204" pitchFamily="34" charset="0"/>
                <a:cs typeface="Arial" panose="020B0604020202020204" pitchFamily="34" charset="0"/>
              </a:rPr>
              <a:t> (DMSO) and read at OD 650 nm with a </a:t>
            </a:r>
            <a:r>
              <a:rPr lang="en-US" altLang="ko-KR" sz="1200" dirty="0" err="1">
                <a:latin typeface="Arial" panose="020B0604020202020204" pitchFamily="34" charset="0"/>
                <a:cs typeface="Arial" panose="020B0604020202020204" pitchFamily="34" charset="0"/>
              </a:rPr>
              <a:t>Spectramax</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Microwell</a:t>
            </a:r>
            <a:r>
              <a:rPr lang="en-US" altLang="ko-KR" sz="1200" dirty="0">
                <a:latin typeface="Arial" panose="020B0604020202020204" pitchFamily="34" charset="0"/>
                <a:cs typeface="Arial" panose="020B0604020202020204" pitchFamily="34" charset="0"/>
              </a:rPr>
              <a:t> plate reader. Absorbance was determined and the mean cell viability was calculated as a percentage of the mean vehicle control and experiments were carried out in three independent tests.</a:t>
            </a:r>
            <a:endParaRPr lang="ko-KR" altLang="ko-KR" sz="1200" dirty="0">
              <a:latin typeface="Arial" panose="020B0604020202020204" pitchFamily="34" charset="0"/>
              <a:cs typeface="Arial" panose="020B0604020202020204" pitchFamily="34" charset="0"/>
            </a:endParaRPr>
          </a:p>
          <a:p>
            <a:pPr algn="just" latinLnBrk="0"/>
            <a:endParaRPr lang="ko-KR" altLang="ko-K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763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251520" y="476672"/>
            <a:ext cx="8640960" cy="3046988"/>
          </a:xfrm>
          <a:prstGeom prst="rect">
            <a:avLst/>
          </a:prstGeom>
        </p:spPr>
        <p:txBody>
          <a:bodyPr wrap="square">
            <a:spAutoFit/>
          </a:bodyPr>
          <a:lstStyle/>
          <a:p>
            <a:pPr algn="just"/>
            <a:r>
              <a:rPr lang="en-US" altLang="ko-KR" sz="1200" b="1" dirty="0">
                <a:latin typeface="Arial" panose="020B0604020202020204" pitchFamily="34" charset="0"/>
                <a:cs typeface="Arial" panose="020B0604020202020204" pitchFamily="34" charset="0"/>
              </a:rPr>
              <a:t>References</a:t>
            </a:r>
          </a:p>
          <a:p>
            <a:pPr algn="just"/>
            <a:endParaRPr lang="en-US" altLang="ko-KR" sz="1200" dirty="0">
              <a:latin typeface="Arial" panose="020B0604020202020204" pitchFamily="34" charset="0"/>
              <a:cs typeface="Arial" panose="020B0604020202020204" pitchFamily="34" charset="0"/>
            </a:endParaRPr>
          </a:p>
          <a:p>
            <a:pPr marL="228600" indent="-228600" algn="just">
              <a:buAutoNum type="arabicPeriod"/>
            </a:pPr>
            <a:r>
              <a:rPr lang="en-US" altLang="ko-KR" sz="1200" dirty="0" err="1">
                <a:latin typeface="Arial" panose="020B0604020202020204" pitchFamily="34" charset="0"/>
                <a:cs typeface="Arial" panose="020B0604020202020204" pitchFamily="34" charset="0"/>
              </a:rPr>
              <a:t>Zarema</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Balafanova</a:t>
            </a:r>
            <a:r>
              <a:rPr lang="en-US" altLang="ko-KR" sz="1200" dirty="0">
                <a:latin typeface="Arial" panose="020B0604020202020204" pitchFamily="34" charset="0"/>
                <a:cs typeface="Arial" panose="020B0604020202020204" pitchFamily="34" charset="0"/>
              </a:rPr>
              <a:t>, Roberto </a:t>
            </a:r>
            <a:r>
              <a:rPr lang="en-US" altLang="ko-KR" sz="1200" dirty="0" err="1">
                <a:latin typeface="Arial" panose="020B0604020202020204" pitchFamily="34" charset="0"/>
                <a:cs typeface="Arial" panose="020B0604020202020204" pitchFamily="34" charset="0"/>
              </a:rPr>
              <a:t>Bolli</a:t>
            </a:r>
            <a:r>
              <a:rPr lang="en-US" altLang="ko-KR" sz="1200" dirty="0">
                <a:latin typeface="Arial" panose="020B0604020202020204" pitchFamily="34" charset="0"/>
                <a:cs typeface="Arial" panose="020B0604020202020204" pitchFamily="34" charset="0"/>
              </a:rPr>
              <a:t>, Jun Zhang, </a:t>
            </a:r>
            <a:r>
              <a:rPr lang="en-US" altLang="ko-KR" sz="1200" dirty="0" err="1">
                <a:latin typeface="Arial" panose="020B0604020202020204" pitchFamily="34" charset="0"/>
                <a:cs typeface="Arial" panose="020B0604020202020204" pitchFamily="34" charset="0"/>
              </a:rPr>
              <a:t>Yuting</a:t>
            </a:r>
            <a:r>
              <a:rPr lang="en-US" altLang="ko-KR" sz="1200" dirty="0">
                <a:latin typeface="Arial" panose="020B0604020202020204" pitchFamily="34" charset="0"/>
                <a:cs typeface="Arial" panose="020B0604020202020204" pitchFamily="34" charset="0"/>
              </a:rPr>
              <a:t> Zheng, Jason M. Pass, </a:t>
            </a:r>
            <a:r>
              <a:rPr lang="en-US" altLang="ko-KR" sz="1200" dirty="0" err="1">
                <a:latin typeface="Arial" panose="020B0604020202020204" pitchFamily="34" charset="0"/>
                <a:cs typeface="Arial" panose="020B0604020202020204" pitchFamily="34" charset="0"/>
              </a:rPr>
              <a:t>Aruni</a:t>
            </a:r>
            <a:r>
              <a:rPr lang="en-US" altLang="ko-KR" sz="1200" dirty="0">
                <a:latin typeface="Arial" panose="020B0604020202020204" pitchFamily="34" charset="0"/>
                <a:cs typeface="Arial" panose="020B0604020202020204" pitchFamily="34" charset="0"/>
              </a:rPr>
              <a:t> Bhatnagar, Xian-Liang Tang, </a:t>
            </a:r>
            <a:r>
              <a:rPr lang="en-US" altLang="ko-KR" sz="1200" dirty="0" err="1">
                <a:latin typeface="Arial" panose="020B0604020202020204" pitchFamily="34" charset="0"/>
                <a:cs typeface="Arial" panose="020B0604020202020204" pitchFamily="34" charset="0"/>
              </a:rPr>
              <a:t>Ouli</a:t>
            </a:r>
            <a:r>
              <a:rPr lang="en-US" altLang="ko-KR" sz="1200" dirty="0">
                <a:latin typeface="Arial" panose="020B0604020202020204" pitchFamily="34" charset="0"/>
                <a:cs typeface="Arial" panose="020B0604020202020204" pitchFamily="34" charset="0"/>
              </a:rPr>
              <a:t> Wang, Ernest Cardwell, and </a:t>
            </a:r>
            <a:r>
              <a:rPr lang="en-US" altLang="ko-KR" sz="1200" dirty="0" err="1">
                <a:latin typeface="Arial" panose="020B0604020202020204" pitchFamily="34" charset="0"/>
                <a:cs typeface="Arial" panose="020B0604020202020204" pitchFamily="34" charset="0"/>
              </a:rPr>
              <a:t>Peipei</a:t>
            </a:r>
            <a:r>
              <a:rPr lang="en-US" altLang="ko-KR" sz="1200" dirty="0">
                <a:latin typeface="Arial" panose="020B0604020202020204" pitchFamily="34" charset="0"/>
                <a:cs typeface="Arial" panose="020B0604020202020204" pitchFamily="34" charset="0"/>
              </a:rPr>
              <a:t> Ping. Nitric Oxide (NO) Induces Nitration of Protein Kinase C (PKC), Facilitating PKC Translocation via Enhanced PKC-RACK2 Interactions. </a:t>
            </a:r>
            <a:r>
              <a:rPr lang="en-US" altLang="ko-KR" sz="1200" i="1" dirty="0">
                <a:latin typeface="Arial" panose="020B0604020202020204" pitchFamily="34" charset="0"/>
                <a:cs typeface="Arial" panose="020B0604020202020204" pitchFamily="34" charset="0"/>
              </a:rPr>
              <a:t>The Journal of Biological Chemistry </a:t>
            </a:r>
            <a:r>
              <a:rPr lang="en-US" altLang="ko-KR" sz="1200" dirty="0">
                <a:latin typeface="Arial" panose="020B0604020202020204" pitchFamily="34" charset="0"/>
                <a:cs typeface="Arial" panose="020B0604020202020204" pitchFamily="34" charset="0"/>
              </a:rPr>
              <a:t>(2002), 277(17), 15021 – 15027.</a:t>
            </a: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2. </a:t>
            </a:r>
            <a:r>
              <a:rPr lang="en-US" altLang="ko-KR" sz="1200" dirty="0" err="1">
                <a:latin typeface="Arial" panose="020B0604020202020204" pitchFamily="34" charset="0"/>
                <a:cs typeface="Arial" panose="020B0604020202020204" pitchFamily="34" charset="0"/>
              </a:rPr>
              <a:t>Csaba</a:t>
            </a:r>
            <a:r>
              <a:rPr lang="en-US" altLang="ko-KR" sz="1200" dirty="0">
                <a:latin typeface="Arial" panose="020B0604020202020204" pitchFamily="34" charset="0"/>
                <a:cs typeface="Arial" panose="020B0604020202020204" pitchFamily="34" charset="0"/>
              </a:rPr>
              <a:t> Szabo, Harry </a:t>
            </a:r>
            <a:r>
              <a:rPr lang="en-US" altLang="ko-KR" sz="1200" dirty="0" err="1">
                <a:latin typeface="Arial" panose="020B0604020202020204" pitchFamily="34" charset="0"/>
                <a:cs typeface="Arial" panose="020B0604020202020204" pitchFamily="34" charset="0"/>
              </a:rPr>
              <a:t>Ischiropoulos</a:t>
            </a:r>
            <a:r>
              <a:rPr lang="en-US" altLang="ko-KR" sz="1200" dirty="0">
                <a:latin typeface="Arial" panose="020B0604020202020204" pitchFamily="34" charset="0"/>
                <a:cs typeface="Arial" panose="020B0604020202020204" pitchFamily="34" charset="0"/>
              </a:rPr>
              <a:t> and Rafael </a:t>
            </a:r>
            <a:r>
              <a:rPr lang="en-US" altLang="ko-KR" sz="1200" dirty="0" err="1">
                <a:latin typeface="Arial" panose="020B0604020202020204" pitchFamily="34" charset="0"/>
                <a:cs typeface="Arial" panose="020B0604020202020204" pitchFamily="34" charset="0"/>
              </a:rPr>
              <a:t>Radi</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Peroxynitrite</a:t>
            </a:r>
            <a:r>
              <a:rPr lang="en-US" altLang="ko-KR" sz="1200" dirty="0">
                <a:latin typeface="Arial" panose="020B0604020202020204" pitchFamily="34" charset="0"/>
                <a:cs typeface="Arial" panose="020B0604020202020204" pitchFamily="34" charset="0"/>
              </a:rPr>
              <a:t>: biochemistry, pathophysiology and development of</a:t>
            </a:r>
          </a:p>
          <a:p>
            <a:pPr algn="just"/>
            <a:r>
              <a:rPr lang="en-US" altLang="ko-KR" sz="1200" dirty="0">
                <a:latin typeface="Arial" panose="020B0604020202020204" pitchFamily="34" charset="0"/>
                <a:cs typeface="Arial" panose="020B0604020202020204" pitchFamily="34" charset="0"/>
              </a:rPr>
              <a:t>     therapeutics. </a:t>
            </a:r>
            <a:r>
              <a:rPr lang="en-US" altLang="ko-KR" sz="1200" i="1" dirty="0">
                <a:latin typeface="Arial" panose="020B0604020202020204" pitchFamily="34" charset="0"/>
                <a:cs typeface="Arial" panose="020B0604020202020204" pitchFamily="34" charset="0"/>
              </a:rPr>
              <a:t>NATURE REVIEWS DRUG DISCOVERY </a:t>
            </a:r>
            <a:r>
              <a:rPr lang="en-US" altLang="ko-KR" sz="1200" dirty="0">
                <a:latin typeface="Arial" panose="020B0604020202020204" pitchFamily="34" charset="0"/>
                <a:cs typeface="Arial" panose="020B0604020202020204" pitchFamily="34" charset="0"/>
              </a:rPr>
              <a:t>(2007), 6, 662-680.</a:t>
            </a: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3. Rhonda B. Kean, Sergei V. </a:t>
            </a:r>
            <a:r>
              <a:rPr lang="en-US" altLang="ko-KR" sz="1200" dirty="0" err="1">
                <a:latin typeface="Arial" panose="020B0604020202020204" pitchFamily="34" charset="0"/>
                <a:cs typeface="Arial" panose="020B0604020202020204" pitchFamily="34" charset="0"/>
              </a:rPr>
              <a:t>Spitsin</a:t>
            </a:r>
            <a:r>
              <a:rPr lang="en-US" altLang="ko-KR" sz="1200" dirty="0">
                <a:latin typeface="Arial" panose="020B0604020202020204" pitchFamily="34" charset="0"/>
                <a:cs typeface="Arial" panose="020B0604020202020204" pitchFamily="34" charset="0"/>
              </a:rPr>
              <a:t>, Tatiana </a:t>
            </a:r>
            <a:r>
              <a:rPr lang="en-US" altLang="ko-KR" sz="1200" dirty="0" err="1">
                <a:latin typeface="Arial" panose="020B0604020202020204" pitchFamily="34" charset="0"/>
                <a:cs typeface="Arial" panose="020B0604020202020204" pitchFamily="34" charset="0"/>
              </a:rPr>
              <a:t>Mikheeva</a:t>
            </a:r>
            <a:r>
              <a:rPr lang="en-US" altLang="ko-KR" sz="1200" dirty="0">
                <a:latin typeface="Arial" panose="020B0604020202020204" pitchFamily="34" charset="0"/>
                <a:cs typeface="Arial" panose="020B0604020202020204" pitchFamily="34" charset="0"/>
              </a:rPr>
              <a:t>, Gwen S. Scott, and D. Craig Hooper. The </a:t>
            </a:r>
            <a:r>
              <a:rPr lang="en-US" altLang="ko-KR" sz="1200" dirty="0" err="1">
                <a:latin typeface="Arial" panose="020B0604020202020204" pitchFamily="34" charset="0"/>
                <a:cs typeface="Arial" panose="020B0604020202020204" pitchFamily="34" charset="0"/>
              </a:rPr>
              <a:t>Peroxynitrite</a:t>
            </a:r>
            <a:r>
              <a:rPr lang="en-US" altLang="ko-KR" sz="1200" dirty="0">
                <a:latin typeface="Arial" panose="020B0604020202020204" pitchFamily="34" charset="0"/>
                <a:cs typeface="Arial" panose="020B0604020202020204" pitchFamily="34" charset="0"/>
              </a:rPr>
              <a:t> Scavenger</a:t>
            </a:r>
          </a:p>
          <a:p>
            <a:pPr algn="just"/>
            <a:r>
              <a:rPr lang="en-US" altLang="ko-KR" sz="1200" dirty="0">
                <a:latin typeface="Arial" panose="020B0604020202020204" pitchFamily="34" charset="0"/>
                <a:cs typeface="Arial" panose="020B0604020202020204" pitchFamily="34" charset="0"/>
              </a:rPr>
              <a:t>    Uric Acid Prevents Inflammatory Cell Invasion into the Central Nervous System in Experimental Allergic Encephalomyelitis</a:t>
            </a:r>
          </a:p>
          <a:p>
            <a:pPr algn="just"/>
            <a:r>
              <a:rPr lang="en-US" altLang="ko-KR" sz="1200" dirty="0">
                <a:latin typeface="Arial" panose="020B0604020202020204" pitchFamily="34" charset="0"/>
                <a:cs typeface="Arial" panose="020B0604020202020204" pitchFamily="34" charset="0"/>
              </a:rPr>
              <a:t>    through Maintenance of Blood-Central Nervous System Barrier Integrity. </a:t>
            </a:r>
            <a:r>
              <a:rPr lang="en-US" altLang="ko-KR" sz="1200" i="1" dirty="0">
                <a:latin typeface="Arial" panose="020B0604020202020204" pitchFamily="34" charset="0"/>
                <a:cs typeface="Arial" panose="020B0604020202020204" pitchFamily="34" charset="0"/>
              </a:rPr>
              <a:t>J </a:t>
            </a:r>
            <a:r>
              <a:rPr lang="en-US" altLang="ko-KR" sz="1200" i="1" dirty="0" err="1">
                <a:latin typeface="Arial" panose="020B0604020202020204" pitchFamily="34" charset="0"/>
                <a:cs typeface="Arial" panose="020B0604020202020204" pitchFamily="34" charset="0"/>
              </a:rPr>
              <a:t>Immunol</a:t>
            </a:r>
            <a:r>
              <a:rPr lang="en-US" altLang="ko-KR" sz="1200" i="1" dirty="0">
                <a:latin typeface="Arial" panose="020B0604020202020204" pitchFamily="34" charset="0"/>
                <a:cs typeface="Arial" panose="020B0604020202020204" pitchFamily="34" charset="0"/>
              </a:rPr>
              <a:t> (</a:t>
            </a:r>
            <a:r>
              <a:rPr lang="en-US" altLang="ko-KR" sz="1200" dirty="0">
                <a:latin typeface="Arial" panose="020B0604020202020204" pitchFamily="34" charset="0"/>
                <a:cs typeface="Arial" panose="020B0604020202020204" pitchFamily="34" charset="0"/>
              </a:rPr>
              <a:t>2000), 165,:6511-6518.</a:t>
            </a:r>
          </a:p>
          <a:p>
            <a:pPr algn="just"/>
            <a:endParaRPr lang="en-US" altLang="ko-KR" sz="1200"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360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542" y="4941168"/>
            <a:ext cx="8592219" cy="954107"/>
          </a:xfrm>
          <a:prstGeom prst="rect">
            <a:avLst/>
          </a:prstGeom>
          <a:noFill/>
        </p:spPr>
        <p:txBody>
          <a:bodyPr wrap="square" rtlCol="0">
            <a:spAutoFit/>
          </a:bodyPr>
          <a:lstStyle/>
          <a:p>
            <a:pPr algn="just"/>
            <a:r>
              <a:rPr lang="en-US" altLang="ko-KR" sz="1400" dirty="0">
                <a:latin typeface="Arial" panose="020B0604020202020204" pitchFamily="34" charset="0"/>
                <a:cs typeface="Arial" panose="020B0604020202020204" pitchFamily="34" charset="0"/>
              </a:rPr>
              <a:t>Fluorescence property in the live cell. HeLa cells were incubated with 20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 ACS311 for 30 min and washed with DPBS and added (a) 0, (b) 30, (c)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 and (d) a</a:t>
            </a:r>
            <a:r>
              <a:rPr lang="en-US" altLang="ko-KR" sz="1400" dirty="0">
                <a:latin typeface="Arial" panose="020B0604020202020204" pitchFamily="34" charset="0"/>
                <a:ea typeface="맑은 고딕"/>
                <a:cs typeface="Arial" panose="020B0604020202020204" pitchFamily="34" charset="0"/>
              </a:rPr>
              <a:t>fter pretreatment with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a:t>
            </a:r>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add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a:t>
            </a:r>
            <a:r>
              <a:rPr lang="en-US" altLang="ko-KR" sz="1400" dirty="0">
                <a:latin typeface="Arial" panose="020B0604020202020204" pitchFamily="34" charset="0"/>
                <a:ea typeface="맑은 고딕"/>
                <a:cs typeface="Arial" panose="020B0604020202020204" pitchFamily="34" charset="0"/>
              </a:rPr>
              <a:t> for 30 min. Fluorescence images were acquired by confocal microscopy. Ex. 473 nm/ </a:t>
            </a:r>
            <a:r>
              <a:rPr lang="en-US" altLang="ko-KR" sz="1400" dirty="0" err="1">
                <a:latin typeface="Arial" panose="020B0604020202020204" pitchFamily="34" charset="0"/>
                <a:ea typeface="맑은 고딕"/>
                <a:cs typeface="Arial" panose="020B0604020202020204" pitchFamily="34" charset="0"/>
              </a:rPr>
              <a:t>em</a:t>
            </a:r>
            <a:r>
              <a:rPr lang="en-US" altLang="ko-KR" sz="1400" dirty="0">
                <a:latin typeface="Arial" panose="020B0604020202020204" pitchFamily="34" charset="0"/>
                <a:ea typeface="맑은 고딕"/>
                <a:cs typeface="Arial" panose="020B0604020202020204" pitchFamily="34" charset="0"/>
              </a:rPr>
              <a:t>. 490 – 590 nm. </a:t>
            </a:r>
            <a:endParaRPr lang="ko-KR" altLang="en-US" sz="1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73485"/>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5937" y="1173485"/>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116496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116496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67545" y="1162068"/>
            <a:ext cx="304892" cy="369332"/>
          </a:xfrm>
          <a:prstGeom prst="rect">
            <a:avLst/>
          </a:prstGeom>
          <a:noFill/>
        </p:spPr>
        <p:txBody>
          <a:bodyPr wrap="none" rtlCol="0">
            <a:spAutoFit/>
          </a:bodyPr>
          <a:lstStyle/>
          <a:p>
            <a:r>
              <a:rPr lang="en-US" altLang="ko-KR" dirty="0">
                <a:solidFill>
                  <a:schemeClr val="bg1"/>
                </a:solidFill>
              </a:rPr>
              <a:t>a</a:t>
            </a:r>
            <a:endParaRPr lang="ko-KR" altLang="en-US" dirty="0">
              <a:solidFill>
                <a:schemeClr val="bg1"/>
              </a:solidFill>
            </a:endParaRPr>
          </a:p>
        </p:txBody>
      </p:sp>
      <p:sp>
        <p:nvSpPr>
          <p:cNvPr id="22" name="TextBox 21"/>
          <p:cNvSpPr txBox="1"/>
          <p:nvPr/>
        </p:nvSpPr>
        <p:spPr>
          <a:xfrm>
            <a:off x="2627784" y="1196752"/>
            <a:ext cx="322524" cy="369332"/>
          </a:xfrm>
          <a:prstGeom prst="rect">
            <a:avLst/>
          </a:prstGeom>
          <a:noFill/>
        </p:spPr>
        <p:txBody>
          <a:bodyPr wrap="none" rtlCol="0">
            <a:spAutoFit/>
          </a:bodyPr>
          <a:lstStyle/>
          <a:p>
            <a:r>
              <a:rPr lang="en-US" altLang="ko-KR" dirty="0">
                <a:solidFill>
                  <a:schemeClr val="bg1"/>
                </a:solidFill>
              </a:rPr>
              <a:t>b</a:t>
            </a:r>
            <a:endParaRPr lang="ko-KR" altLang="en-US" dirty="0">
              <a:solidFill>
                <a:schemeClr val="bg1"/>
              </a:solidFill>
            </a:endParaRPr>
          </a:p>
        </p:txBody>
      </p:sp>
      <p:sp>
        <p:nvSpPr>
          <p:cNvPr id="23" name="TextBox 22"/>
          <p:cNvSpPr txBox="1"/>
          <p:nvPr/>
        </p:nvSpPr>
        <p:spPr>
          <a:xfrm>
            <a:off x="4681332" y="1143406"/>
            <a:ext cx="293670" cy="369332"/>
          </a:xfrm>
          <a:prstGeom prst="rect">
            <a:avLst/>
          </a:prstGeom>
          <a:noFill/>
        </p:spPr>
        <p:txBody>
          <a:bodyPr wrap="none" rtlCol="0">
            <a:spAutoFit/>
          </a:bodyPr>
          <a:lstStyle/>
          <a:p>
            <a:r>
              <a:rPr lang="en-US" altLang="ko-KR" dirty="0">
                <a:solidFill>
                  <a:schemeClr val="bg1"/>
                </a:solidFill>
              </a:rPr>
              <a:t>c</a:t>
            </a:r>
            <a:endParaRPr lang="ko-KR" altLang="en-US" dirty="0">
              <a:solidFill>
                <a:schemeClr val="bg1"/>
              </a:solidFill>
            </a:endParaRPr>
          </a:p>
        </p:txBody>
      </p:sp>
      <p:sp>
        <p:nvSpPr>
          <p:cNvPr id="24" name="TextBox 23"/>
          <p:cNvSpPr txBox="1"/>
          <p:nvPr/>
        </p:nvSpPr>
        <p:spPr>
          <a:xfrm>
            <a:off x="6669563" y="1196752"/>
            <a:ext cx="324128" cy="369332"/>
          </a:xfrm>
          <a:prstGeom prst="rect">
            <a:avLst/>
          </a:prstGeom>
          <a:noFill/>
        </p:spPr>
        <p:txBody>
          <a:bodyPr wrap="none" rtlCol="0">
            <a:spAutoFit/>
          </a:bodyPr>
          <a:lstStyle/>
          <a:p>
            <a:r>
              <a:rPr lang="en-US" altLang="ko-KR" dirty="0">
                <a:solidFill>
                  <a:schemeClr val="bg1"/>
                </a:solidFill>
              </a:rPr>
              <a:t>d</a:t>
            </a:r>
            <a:endParaRPr lang="ko-KR" altLang="en-US" dirty="0">
              <a:solidFill>
                <a:schemeClr val="bg1"/>
              </a:solidFill>
            </a:endParaRPr>
          </a:p>
        </p:txBody>
      </p:sp>
    </p:spTree>
    <p:extLst>
      <p:ext uri="{BB962C8B-B14F-4D97-AF65-F5344CB8AC3E}">
        <p14:creationId xmlns:p14="http://schemas.microsoft.com/office/powerpoint/2010/main" val="281496213"/>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543</TotalTime>
  <Words>603</Words>
  <Application>Microsoft Office PowerPoint</Application>
  <PresentationFormat>On-screen Show (4:3)</PresentationFormat>
  <Paragraphs>44</Paragraphs>
  <Slides>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맑은 고딕</vt:lpstr>
      <vt:lpstr>Arial</vt:lpstr>
      <vt:lpstr>Office 테마</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Adam Sedgwick</cp:lastModifiedBy>
  <cp:revision>43</cp:revision>
  <dcterms:created xsi:type="dcterms:W3CDTF">2016-01-15T05:19:46Z</dcterms:created>
  <dcterms:modified xsi:type="dcterms:W3CDTF">2016-04-14T09:29:02Z</dcterms:modified>
</cp:coreProperties>
</file>